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442" r:id="rId2"/>
    <p:sldId id="624" r:id="rId3"/>
    <p:sldId id="634" r:id="rId4"/>
    <p:sldId id="639" r:id="rId5"/>
    <p:sldId id="640" r:id="rId6"/>
    <p:sldId id="641" r:id="rId7"/>
    <p:sldId id="636" r:id="rId8"/>
    <p:sldId id="645" r:id="rId9"/>
    <p:sldId id="665" r:id="rId10"/>
    <p:sldId id="646" r:id="rId11"/>
    <p:sldId id="647" r:id="rId12"/>
    <p:sldId id="625" r:id="rId13"/>
    <p:sldId id="590" r:id="rId14"/>
    <p:sldId id="587" r:id="rId15"/>
    <p:sldId id="623" r:id="rId16"/>
    <p:sldId id="648" r:id="rId17"/>
    <p:sldId id="656" r:id="rId18"/>
    <p:sldId id="649" r:id="rId19"/>
    <p:sldId id="650" r:id="rId20"/>
    <p:sldId id="662" r:id="rId21"/>
    <p:sldId id="664" r:id="rId22"/>
    <p:sldId id="406" r:id="rId23"/>
  </p:sldIdLst>
  <p:sldSz cx="9144000" cy="6858000" type="screen4x3"/>
  <p:notesSz cx="6858000" cy="9144000"/>
  <p:custShowLst>
    <p:custShow name="自定义放映 1" id="0">
      <p:sldLst>
        <p:sld r:id="rId23"/>
      </p:sldLst>
    </p:custShow>
  </p:custShowLst>
  <p:defaultTextStyle>
    <a:defPPr>
      <a:defRPr lang="zh-CN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黑体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7C"/>
    <a:srgbClr val="996600"/>
    <a:srgbClr val="D27902"/>
    <a:srgbClr val="EEE800"/>
    <a:srgbClr val="CC9900"/>
    <a:srgbClr val="333333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6" autoAdjust="0"/>
    <p:restoredTop sz="75875" autoAdjust="0"/>
  </p:normalViewPr>
  <p:slideViewPr>
    <p:cSldViewPr>
      <p:cViewPr varScale="1">
        <p:scale>
          <a:sx n="114" d="100"/>
          <a:sy n="114" d="100"/>
        </p:scale>
        <p:origin x="-1602" y="-108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55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1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1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1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1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7136FEC5-AC2A-4EB4-B2FF-9E34A09A10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0294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2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2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2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solidFill>
                  <a:schemeClr val="tx2"/>
                </a:solidFill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D05E0038-E713-485E-A1D4-7A59ACEC3F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730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8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fld id="{3788A921-A3EF-461E-A088-4AF5E6C6B5A1}" type="slidenum">
              <a:rPr lang="zh-CN" altLang="en-US" sz="1200" smtClean="0">
                <a:solidFill>
                  <a:schemeClr val="tx2"/>
                </a:solidFill>
                <a:ea typeface="宋体" pitchFamily="2" charset="-122"/>
              </a:rPr>
              <a:pPr/>
              <a:t>13</a:t>
            </a:fld>
            <a:endParaRPr lang="en-US" altLang="zh-CN" sz="1200" smtClean="0">
              <a:solidFill>
                <a:schemeClr val="tx2"/>
              </a:solidFill>
              <a:ea typeface="宋体" pitchFamily="2" charset="-122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16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17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18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19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20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F8DDC109-905A-4823-8ABE-B3125D385F4E}" type="slidenum">
              <a:rPr lang="en-US" altLang="zh-CN" smtClean="0"/>
              <a:pPr eaLnBrk="1" hangingPunct="1"/>
              <a:t>21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AFC67-7149-41B4-B711-A06C348567CE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010977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DC0C6-0884-4AA3-9E9C-AC2970A3FC90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89213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13CDC-116D-4C4A-BB7C-BF5C06DE80C5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5657716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1D842-4D6C-4FAE-8334-566DC0DD4A19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103942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84CAA-E8FA-4855-B9FB-E4FC1682167E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392452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16250-69F0-46F7-B3C1-4AAEB204100B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038428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D8FF-81CD-48E1-ADEC-1760DECF88BD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3227195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424EB-9FE9-4CF0-B8B9-90EDD62A34C5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62168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564FE-343A-4CDA-8D56-700D94F19254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078555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E6E2F-79A1-4760-9BA4-861B83FB6402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916865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2FFEA-AF40-4F2F-B6F6-2D24483554A8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429588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C8488-C3E0-41A3-83F1-6F42C42636C3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229616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72FB-9DA8-43CF-BA4B-041CE88AE559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197353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0B5C6-1C7C-4A63-92DF-DC28E2D5BAB7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29348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gradFill rotWithShape="0">
          <a:gsLst>
            <a:gs pos="0">
              <a:srgbClr val="79A0EF"/>
            </a:gs>
            <a:gs pos="100000">
              <a:srgbClr val="CDD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子页英文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5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381750"/>
            <a:ext cx="9350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kumimoji="1" sz="1400" b="1">
                <a:latin typeface="黑体" pitchFamily="2" charset="-122"/>
                <a:ea typeface="黑体" pitchFamily="2" charset="-122"/>
              </a:defRPr>
            </a:lvl1pPr>
          </a:lstStyle>
          <a:p>
            <a:pPr>
              <a:defRPr/>
            </a:pPr>
            <a:fld id="{B9F7AAC6-EFDE-4A69-9CA8-CF9E75510174}" type="slidenum">
              <a:rPr lang="en-US" altLang="zh-CN"/>
              <a:pPr>
                <a:defRPr/>
              </a:pPr>
              <a:t>‹#›</a:t>
            </a:fld>
            <a:r>
              <a:rPr lang="en-US" altLang="zh-CN"/>
              <a:t>/62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76" name="Text Box 12" descr="斜纹布"/>
          <p:cNvSpPr txBox="1">
            <a:spLocks noChangeArrowheads="1"/>
          </p:cNvSpPr>
          <p:nvPr/>
        </p:nvSpPr>
        <p:spPr bwMode="auto">
          <a:xfrm>
            <a:off x="467544" y="2445680"/>
            <a:ext cx="8208962" cy="2711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sz="3200" b="1" dirty="0" smtClean="0">
                <a:solidFill>
                  <a:srgbClr val="FF0000"/>
                </a:solidFill>
                <a:latin typeface="黑体" pitchFamily="49" charset="-122"/>
              </a:rPr>
              <a:t>励磁与机组保护配合案例分析</a:t>
            </a:r>
            <a:endParaRPr kumimoji="1" lang="zh-CN" altLang="en-US" sz="3200" b="1" dirty="0" smtClean="0">
              <a:latin typeface="黑体" pitchFamily="49" charset="-122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kumimoji="1" lang="zh-CN" altLang="en-US" sz="2800" b="1" dirty="0" smtClean="0"/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sz="2800" b="1" dirty="0" smtClean="0"/>
              <a:t>张 凌 俊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sz="2000" b="1" dirty="0" smtClean="0"/>
              <a:t>北京四方继保自动化股份有限公司</a:t>
            </a:r>
            <a:r>
              <a:rPr kumimoji="1" lang="zh-CN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kumimoji="1" lang="zh-CN" altLang="en-US" sz="2000" b="1" dirty="0" smtClean="0"/>
              <a:t>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kumimoji="1" lang="en-US" altLang="zh-CN" sz="2000" b="1" dirty="0" smtClean="0"/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sz="2000" b="1" dirty="0" smtClean="0"/>
              <a:t>2014</a:t>
            </a:r>
            <a:r>
              <a:rPr kumimoji="1" lang="zh-CN" altLang="en-US" sz="2000" b="1" dirty="0" smtClean="0"/>
              <a:t>年</a:t>
            </a:r>
            <a:r>
              <a:rPr kumimoji="1" lang="en-US" altLang="zh-CN" sz="2000" b="1" dirty="0"/>
              <a:t>9</a:t>
            </a:r>
            <a:r>
              <a:rPr kumimoji="1" lang="zh-CN" altLang="en-US" sz="2000" b="1" dirty="0" smtClean="0"/>
              <a:t>月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50178" name="Picture 2" descr="C:\Users\suyi.SFDOMAIN.000\Desktop\励磁相关发变组保护\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2" b="57925"/>
          <a:stretch/>
        </p:blipFill>
        <p:spPr bwMode="auto">
          <a:xfrm>
            <a:off x="-9525" y="1722519"/>
            <a:ext cx="9153525" cy="451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74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50178" name="Picture 2" descr="C:\Users\suyi.SFDOMAIN.000\Desktop\励磁相关发变组保护\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2" t="74489" r="6561" b="3712"/>
          <a:stretch/>
        </p:blipFill>
        <p:spPr bwMode="auto">
          <a:xfrm>
            <a:off x="251520" y="2392680"/>
            <a:ext cx="8572501" cy="291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7702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56322" name="图片 2" descr="http://imgsrc.baidu.com/baike/abpic/item/62667cd0243bd4cda0ec9cd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892" y="2708920"/>
            <a:ext cx="2748691" cy="1964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39552" y="1772816"/>
            <a:ext cx="5544616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kumimoji="1" lang="en-US" altLang="zh-CN" b="1" dirty="0">
                <a:solidFill>
                  <a:srgbClr val="FF0000"/>
                </a:solidFill>
                <a:latin typeface="黑体" pitchFamily="49" charset="-122"/>
              </a:rPr>
              <a:t>PT</a:t>
            </a:r>
            <a:r>
              <a:rPr kumimoji="1" lang="zh-CN" altLang="zh-CN" b="1" dirty="0">
                <a:solidFill>
                  <a:srgbClr val="FF0000"/>
                </a:solidFill>
                <a:latin typeface="黑体" pitchFamily="49" charset="-122"/>
              </a:rPr>
              <a:t>一次保险熔断</a:t>
            </a:r>
            <a:r>
              <a:rPr kumimoji="1" lang="zh-CN" altLang="en-US" b="1" dirty="0">
                <a:solidFill>
                  <a:srgbClr val="FF0000"/>
                </a:solidFill>
                <a:latin typeface="黑体" pitchFamily="49" charset="-122"/>
              </a:rPr>
              <a:t>慢熔现象非常</a:t>
            </a:r>
            <a:r>
              <a:rPr kumimoji="1"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普遍！</a:t>
            </a:r>
            <a:endParaRPr kumimoji="1" lang="en-US" altLang="zh-CN" b="1" dirty="0" smtClean="0">
              <a:solidFill>
                <a:srgbClr val="FF0000"/>
              </a:solidFill>
              <a:latin typeface="黑体" pitchFamily="49" charset="-122"/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latin typeface="黑体" pitchFamily="49" charset="-122"/>
            </a:endParaRPr>
          </a:p>
          <a:p>
            <a:pPr>
              <a:buNone/>
            </a:pPr>
            <a:r>
              <a:rPr kumimoji="1" lang="zh-CN" altLang="en-US" b="1" dirty="0" smtClean="0">
                <a:latin typeface="黑体" pitchFamily="49" charset="-122"/>
              </a:rPr>
              <a:t>保险熔断后</a:t>
            </a:r>
            <a:r>
              <a:rPr kumimoji="1" lang="en-US" altLang="zh-CN" b="1" dirty="0" smtClean="0">
                <a:latin typeface="黑体" pitchFamily="49" charset="-122"/>
              </a:rPr>
              <a:t>PT</a:t>
            </a:r>
            <a:r>
              <a:rPr kumimoji="1" lang="zh-CN" altLang="en-US" b="1" dirty="0" smtClean="0">
                <a:latin typeface="黑体" pitchFamily="49" charset="-122"/>
              </a:rPr>
              <a:t>二次电压可能只降低</a:t>
            </a:r>
            <a:r>
              <a:rPr kumimoji="1" lang="en-US" altLang="zh-CN" b="1" dirty="0" smtClean="0">
                <a:latin typeface="黑体" pitchFamily="49" charset="-122"/>
              </a:rPr>
              <a:t>1~6V</a:t>
            </a:r>
          </a:p>
          <a:p>
            <a:pPr>
              <a:buNone/>
            </a:pPr>
            <a:r>
              <a:rPr kumimoji="1" lang="zh-CN" altLang="en-US" b="1" dirty="0" smtClean="0">
                <a:latin typeface="黑体" pitchFamily="49" charset="-122"/>
              </a:rPr>
              <a:t>造成</a:t>
            </a:r>
            <a:r>
              <a:rPr kumimoji="1" lang="en-US" altLang="zh-CN" b="1" dirty="0">
                <a:latin typeface="黑体" pitchFamily="49" charset="-122"/>
              </a:rPr>
              <a:t>PT</a:t>
            </a:r>
            <a:r>
              <a:rPr kumimoji="1" lang="zh-CN" altLang="en-US" b="1" dirty="0">
                <a:latin typeface="黑体" pitchFamily="49" charset="-122"/>
              </a:rPr>
              <a:t>一次保险熔断后电压降落较少的</a:t>
            </a:r>
            <a:r>
              <a:rPr kumimoji="1" lang="zh-CN" altLang="en-US" b="1" dirty="0" smtClean="0">
                <a:latin typeface="黑体" pitchFamily="49" charset="-122"/>
              </a:rPr>
              <a:t>原因（</a:t>
            </a:r>
            <a:r>
              <a:rPr kumimoji="1" lang="zh-CN" altLang="en-US" b="1" dirty="0">
                <a:latin typeface="黑体" pitchFamily="49" charset="-122"/>
              </a:rPr>
              <a:t>石英砂高压熔断器</a:t>
            </a:r>
            <a:r>
              <a:rPr kumimoji="1" lang="zh-CN" altLang="en-US" b="1" dirty="0" smtClean="0">
                <a:latin typeface="黑体" pitchFamily="49" charset="-122"/>
              </a:rPr>
              <a:t>）：</a:t>
            </a:r>
            <a:endParaRPr kumimoji="1"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zh-CN" altLang="en-US" b="1" dirty="0">
                <a:latin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</a:rPr>
              <a:t>1</a:t>
            </a:r>
            <a:r>
              <a:rPr lang="zh-CN" altLang="en-US" b="1" dirty="0">
                <a:latin typeface="黑体" pitchFamily="49" charset="-122"/>
              </a:rPr>
              <a:t>）熔点间隙小，不能可靠熄弧；</a:t>
            </a:r>
          </a:p>
          <a:p>
            <a:pPr>
              <a:buNone/>
            </a:pPr>
            <a:r>
              <a:rPr lang="zh-CN" altLang="en-US" b="1" dirty="0">
                <a:latin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</a:rPr>
              <a:t>2</a:t>
            </a:r>
            <a:r>
              <a:rPr lang="zh-CN" altLang="en-US" b="1" dirty="0">
                <a:latin typeface="黑体" pitchFamily="49" charset="-122"/>
              </a:rPr>
              <a:t>）熄弧后，熔点表面氧化，仍呈高阻状态连接；</a:t>
            </a:r>
          </a:p>
          <a:p>
            <a:pPr>
              <a:buNone/>
            </a:pPr>
            <a:r>
              <a:rPr lang="zh-CN" altLang="en-US" b="1" dirty="0">
                <a:latin typeface="黑体" pitchFamily="49" charset="-122"/>
              </a:rPr>
              <a:t>（</a:t>
            </a:r>
            <a:r>
              <a:rPr lang="en-US" altLang="zh-CN" b="1" dirty="0">
                <a:latin typeface="黑体" pitchFamily="49" charset="-122"/>
              </a:rPr>
              <a:t>3</a:t>
            </a:r>
            <a:r>
              <a:rPr lang="zh-CN" altLang="en-US" b="1" dirty="0">
                <a:latin typeface="黑体" pitchFamily="49" charset="-122"/>
              </a:rPr>
              <a:t>）熄弧后，断点可以视为一个等效电容。</a:t>
            </a:r>
          </a:p>
        </p:txBody>
      </p:sp>
      <p:sp>
        <p:nvSpPr>
          <p:cNvPr id="3" name="矩形 2"/>
          <p:cNvSpPr/>
          <p:nvPr/>
        </p:nvSpPr>
        <p:spPr>
          <a:xfrm>
            <a:off x="6290485" y="5157191"/>
            <a:ext cx="2754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高压熔断器熔体管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62202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 descr="斜纹布"/>
          <p:cNvSpPr txBox="1">
            <a:spLocks noChangeArrowheads="1"/>
          </p:cNvSpPr>
          <p:nvPr/>
        </p:nvSpPr>
        <p:spPr bwMode="auto">
          <a:xfrm>
            <a:off x="1762124" y="1125538"/>
            <a:ext cx="6986339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r>
              <a:rPr kumimoji="1" lang="en-US" altLang="zh-CN" sz="2800" b="1" dirty="0" smtClean="0">
                <a:solidFill>
                  <a:schemeClr val="bg1"/>
                </a:solidFill>
              </a:rPr>
              <a:t>-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解决方案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75856" y="5270894"/>
            <a:ext cx="1943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kumimoji="1" lang="en-US" altLang="zh-CN" b="1" dirty="0" smtClean="0">
                <a:latin typeface="黑体" pitchFamily="49" charset="-122"/>
              </a:rPr>
              <a:t>PT1</a:t>
            </a:r>
            <a:r>
              <a:rPr kumimoji="1" lang="zh-CN" altLang="en-US" b="1" dirty="0" smtClean="0">
                <a:latin typeface="黑体" pitchFamily="49" charset="-122"/>
              </a:rPr>
              <a:t>断线检测</a:t>
            </a:r>
            <a:endParaRPr lang="zh-CN" altLang="en-US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011501"/>
              </p:ext>
            </p:extLst>
          </p:nvPr>
        </p:nvGraphicFramePr>
        <p:xfrm>
          <a:off x="827584" y="1916832"/>
          <a:ext cx="8095914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1" name="Visio" r:id="rId4" imgW="4973095" imgH="1859334" progId="Visio.Drawing.11">
                  <p:embed/>
                </p:oleObj>
              </mc:Choice>
              <mc:Fallback>
                <p:oleObj name="Visio" r:id="rId4" imgW="4973095" imgH="1859334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16832"/>
                        <a:ext cx="8095914" cy="3024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275856" y="5270894"/>
            <a:ext cx="1943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kumimoji="1" lang="en-US" altLang="zh-CN" b="1" dirty="0" smtClean="0">
                <a:latin typeface="黑体" pitchFamily="49" charset="-122"/>
              </a:rPr>
              <a:t>PT2</a:t>
            </a:r>
            <a:r>
              <a:rPr kumimoji="1" lang="zh-CN" altLang="en-US" b="1" dirty="0" smtClean="0">
                <a:latin typeface="黑体" pitchFamily="49" charset="-122"/>
              </a:rPr>
              <a:t>断线检测</a:t>
            </a:r>
            <a:endParaRPr lang="zh-CN" altLang="en-US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036028"/>
              </p:ext>
            </p:extLst>
          </p:nvPr>
        </p:nvGraphicFramePr>
        <p:xfrm>
          <a:off x="827584" y="2276872"/>
          <a:ext cx="8014766" cy="2994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2" name="Visio" r:id="rId3" imgW="4973095" imgH="1859334" progId="Visio.Drawing.11">
                  <p:embed/>
                </p:oleObj>
              </mc:Choice>
              <mc:Fallback>
                <p:oleObj name="Visio" r:id="rId3" imgW="4973095" imgH="18593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276872"/>
                        <a:ext cx="8014766" cy="2994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 descr="斜纹布"/>
          <p:cNvSpPr txBox="1">
            <a:spLocks noChangeArrowheads="1"/>
          </p:cNvSpPr>
          <p:nvPr/>
        </p:nvSpPr>
        <p:spPr bwMode="auto">
          <a:xfrm>
            <a:off x="1762124" y="1125538"/>
            <a:ext cx="6986339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r>
              <a:rPr kumimoji="1" lang="en-US" altLang="zh-CN" sz="2800" b="1" dirty="0" smtClean="0">
                <a:solidFill>
                  <a:schemeClr val="bg1"/>
                </a:solidFill>
              </a:rPr>
              <a:t>-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解决方案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</a:rPr>
              <a:t>励磁系统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断线事故分析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-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解决方案</a:t>
            </a:r>
          </a:p>
        </p:txBody>
      </p:sp>
      <p:sp>
        <p:nvSpPr>
          <p:cNvPr id="6" name="矩形 5"/>
          <p:cNvSpPr/>
          <p:nvPr/>
        </p:nvSpPr>
        <p:spPr>
          <a:xfrm>
            <a:off x="1025685" y="2420888"/>
            <a:ext cx="7378380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注意事项：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>
                <a:latin typeface="黑体" pitchFamily="49" charset="-122"/>
              </a:rPr>
              <a:t>1</a:t>
            </a:r>
            <a:r>
              <a:rPr lang="en-US" altLang="zh-CN" b="1" dirty="0" smtClean="0">
                <a:latin typeface="黑体" pitchFamily="49" charset="-122"/>
              </a:rPr>
              <a:t>.</a:t>
            </a:r>
            <a:r>
              <a:rPr lang="zh-CN" altLang="en-US" b="1" dirty="0" smtClean="0">
                <a:latin typeface="黑体" pitchFamily="49" charset="-122"/>
              </a:rPr>
              <a:t>测量精度要求定值要求达到</a:t>
            </a:r>
            <a:r>
              <a:rPr lang="en-US" altLang="zh-CN" b="1" dirty="0" smtClean="0">
                <a:latin typeface="黑体" pitchFamily="49" charset="-122"/>
              </a:rPr>
              <a:t>0.3V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zh-CN" altLang="en-US" b="1" dirty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>
                <a:latin typeface="黑体" pitchFamily="49" charset="-122"/>
              </a:rPr>
              <a:t>2</a:t>
            </a:r>
            <a:r>
              <a:rPr lang="en-US" altLang="zh-CN" b="1" dirty="0" smtClean="0">
                <a:latin typeface="黑体" pitchFamily="49" charset="-122"/>
              </a:rPr>
              <a:t>.</a:t>
            </a:r>
            <a:r>
              <a:rPr lang="zh-CN" altLang="en-US" b="1" dirty="0" smtClean="0">
                <a:latin typeface="黑体" pitchFamily="49" charset="-122"/>
              </a:rPr>
              <a:t> 装置自动补偿两个</a:t>
            </a:r>
            <a:r>
              <a:rPr lang="en-US" altLang="zh-CN" b="1" dirty="0" smtClean="0">
                <a:latin typeface="黑体" pitchFamily="49" charset="-122"/>
              </a:rPr>
              <a:t>PT</a:t>
            </a:r>
            <a:r>
              <a:rPr lang="zh-CN" altLang="en-US" b="1" dirty="0" smtClean="0">
                <a:latin typeface="黑体" pitchFamily="49" charset="-122"/>
              </a:rPr>
              <a:t>的初始不平衡。</a:t>
            </a:r>
            <a:endParaRPr lang="zh-CN" altLang="en-US" b="1" dirty="0">
              <a:latin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0044" y="4077072"/>
            <a:ext cx="737838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保护装置</a:t>
            </a:r>
            <a:r>
              <a:rPr lang="en-US" altLang="zh-CN" b="1" dirty="0" smtClean="0">
                <a:latin typeface="黑体" pitchFamily="49" charset="-122"/>
              </a:rPr>
              <a:t>—</a:t>
            </a:r>
            <a:r>
              <a:rPr lang="zh-CN" altLang="en-US" b="1" dirty="0" smtClean="0">
                <a:latin typeface="黑体" pitchFamily="49" charset="-122"/>
              </a:rPr>
              <a:t>励磁</a:t>
            </a:r>
            <a:r>
              <a:rPr lang="zh-CN" altLang="en-US" b="1" dirty="0">
                <a:latin typeface="黑体" pitchFamily="49" charset="-122"/>
              </a:rPr>
              <a:t>、</a:t>
            </a:r>
            <a:r>
              <a:rPr lang="zh-CN" altLang="en-US" b="1" dirty="0" smtClean="0">
                <a:latin typeface="黑体" pitchFamily="49" charset="-122"/>
              </a:rPr>
              <a:t>切换通道。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励磁自行实现。</a:t>
            </a:r>
            <a:endParaRPr lang="zh-CN" altLang="en-US" b="1" dirty="0">
              <a:solidFill>
                <a:srgbClr val="FF0000"/>
              </a:solidFill>
              <a:latin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7058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627883" y="3136612"/>
            <a:ext cx="5976565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1" lang="zh-CN" altLang="en-US" sz="3200" b="1" dirty="0" smtClean="0"/>
              <a:t>三、空载</a:t>
            </a:r>
            <a:r>
              <a:rPr kumimoji="1" lang="zh-CN" altLang="en-US" sz="3200" b="1" dirty="0"/>
              <a:t>误强励保护</a:t>
            </a:r>
            <a:endParaRPr kumimoji="1"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3341046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25684" y="2420888"/>
            <a:ext cx="7938804" cy="289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1.</a:t>
            </a:r>
            <a:r>
              <a:rPr lang="zh-CN" altLang="zh-CN" b="1" dirty="0">
                <a:latin typeface="黑体" pitchFamily="49" charset="-122"/>
              </a:rPr>
              <a:t>励磁系统空载误强励是最严重最危险的励磁事故</a:t>
            </a:r>
            <a:r>
              <a:rPr lang="zh-CN" altLang="en-US" b="1" dirty="0">
                <a:latin typeface="黑体" pitchFamily="49" charset="-122"/>
              </a:rPr>
              <a:t>之一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2.</a:t>
            </a:r>
            <a:r>
              <a:rPr lang="zh-CN" altLang="en-US" b="1" dirty="0">
                <a:latin typeface="黑体" pitchFamily="49" charset="-122"/>
              </a:rPr>
              <a:t>可能导致导致发电机转子过负荷、定子过激磁和过电压事故。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3.</a:t>
            </a:r>
            <a:r>
              <a:rPr lang="zh-CN" altLang="en-US" b="1" dirty="0" smtClean="0">
                <a:latin typeface="黑体" pitchFamily="49" charset="-122"/>
              </a:rPr>
              <a:t>大</a:t>
            </a:r>
            <a:r>
              <a:rPr lang="zh-CN" altLang="en-US" b="1" dirty="0">
                <a:latin typeface="黑体" pitchFamily="49" charset="-122"/>
              </a:rPr>
              <a:t>电流大能量下跳灭磁开关存在着灭磁失败并烧毁灭磁开关的</a:t>
            </a:r>
            <a:r>
              <a:rPr lang="zh-CN" altLang="en-US" b="1" dirty="0" smtClean="0">
                <a:latin typeface="黑体" pitchFamily="49" charset="-122"/>
              </a:rPr>
              <a:t>危险。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49" charset="-122"/>
              </a:rPr>
              <a:t>---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原因：调节器失控、相序问题、同步问题、触发问题、采样问题</a:t>
            </a:r>
            <a:endParaRPr lang="en-US" altLang="zh-CN" b="1" dirty="0" smtClean="0">
              <a:solidFill>
                <a:srgbClr val="FF0000"/>
              </a:solidFill>
              <a:latin typeface="黑体" pitchFamily="49" charset="-122"/>
            </a:endParaRPr>
          </a:p>
        </p:txBody>
      </p:sp>
      <p:sp>
        <p:nvSpPr>
          <p:cNvPr id="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</a:rPr>
              <a:t>空载误强励的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危害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104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25685" y="2420888"/>
            <a:ext cx="737838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1.</a:t>
            </a:r>
            <a:r>
              <a:rPr lang="zh-CN" altLang="en-US" b="1" dirty="0">
                <a:latin typeface="黑体" pitchFamily="49" charset="-122"/>
              </a:rPr>
              <a:t>机端电压正反馈，误强励后机端电压上升，使</a:t>
            </a:r>
            <a:r>
              <a:rPr lang="zh-CN" altLang="en-US" b="1" dirty="0" smtClean="0">
                <a:latin typeface="黑体" pitchFamily="49" charset="-122"/>
              </a:rPr>
              <a:t>励磁电压和励磁电流上升</a:t>
            </a:r>
            <a:r>
              <a:rPr lang="zh-CN" altLang="en-US" b="1" dirty="0">
                <a:latin typeface="黑体" pitchFamily="49" charset="-122"/>
              </a:rPr>
              <a:t>。</a:t>
            </a:r>
          </a:p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2.</a:t>
            </a:r>
            <a:r>
              <a:rPr lang="zh-CN" altLang="en-US" b="1" dirty="0">
                <a:latin typeface="黑体" pitchFamily="49" charset="-122"/>
              </a:rPr>
              <a:t>铁芯饱和，电感下降，励磁电流上升变快。</a:t>
            </a:r>
          </a:p>
          <a:p>
            <a:pPr>
              <a:buNone/>
            </a:pPr>
            <a:r>
              <a:rPr lang="en-US" altLang="zh-CN" b="1" dirty="0" smtClean="0">
                <a:latin typeface="黑体" pitchFamily="49" charset="-122"/>
              </a:rPr>
              <a:t>3</a:t>
            </a:r>
            <a:r>
              <a:rPr lang="en-US" altLang="zh-CN" b="1" dirty="0">
                <a:latin typeface="黑体" pitchFamily="49" charset="-122"/>
              </a:rPr>
              <a:t>.</a:t>
            </a:r>
            <a:r>
              <a:rPr lang="zh-CN" altLang="en-US" b="1" dirty="0">
                <a:latin typeface="黑体" pitchFamily="49" charset="-122"/>
              </a:rPr>
              <a:t>无定子绕组去磁作用。</a:t>
            </a:r>
          </a:p>
          <a:p>
            <a:pPr>
              <a:buNone/>
            </a:pPr>
            <a:r>
              <a:rPr lang="en-US" altLang="zh-CN" b="1" dirty="0">
                <a:latin typeface="黑体" pitchFamily="49" charset="-122"/>
              </a:rPr>
              <a:t>4</a:t>
            </a:r>
            <a:r>
              <a:rPr lang="en-US" altLang="zh-CN" b="1" dirty="0" smtClean="0">
                <a:latin typeface="黑体" pitchFamily="49" charset="-122"/>
              </a:rPr>
              <a:t>.</a:t>
            </a:r>
            <a:r>
              <a:rPr lang="zh-CN" altLang="en-US" b="1" dirty="0" smtClean="0">
                <a:latin typeface="黑体" pitchFamily="49" charset="-122"/>
              </a:rPr>
              <a:t>发电机过电压保护如果快速动作</a:t>
            </a:r>
            <a:r>
              <a:rPr lang="zh-CN" altLang="en-US" b="1" dirty="0">
                <a:latin typeface="黑体" pitchFamily="49" charset="-122"/>
              </a:rPr>
              <a:t>，截止转子</a:t>
            </a:r>
            <a:r>
              <a:rPr lang="zh-CN" altLang="en-US" b="1" dirty="0" smtClean="0">
                <a:latin typeface="黑体" pitchFamily="49" charset="-122"/>
              </a:rPr>
              <a:t>电流上升势头，</a:t>
            </a:r>
            <a:r>
              <a:rPr lang="zh-CN" altLang="en-US" b="1" dirty="0">
                <a:latin typeface="黑体" pitchFamily="49" charset="-122"/>
              </a:rPr>
              <a:t>有利于安全灭磁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zh-CN" altLang="en-US" b="1" dirty="0">
              <a:latin typeface="黑体" pitchFamily="49" charset="-122"/>
            </a:endParaRPr>
          </a:p>
        </p:txBody>
      </p:sp>
      <p:sp>
        <p:nvSpPr>
          <p:cNvPr id="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</a:rPr>
              <a:t>空载误强励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特点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778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25685" y="2420888"/>
            <a:ext cx="737838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根据</a:t>
            </a:r>
            <a:r>
              <a:rPr lang="en-US" altLang="zh-CN" b="1" dirty="0" smtClean="0">
                <a:latin typeface="黑体" pitchFamily="49" charset="-122"/>
              </a:rPr>
              <a:t>2012</a:t>
            </a:r>
            <a:r>
              <a:rPr lang="zh-CN" altLang="en-US" b="1" dirty="0" smtClean="0">
                <a:latin typeface="黑体" pitchFamily="49" charset="-122"/>
              </a:rPr>
              <a:t>年新版大型发变组整定计算导则：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    自</a:t>
            </a:r>
            <a:r>
              <a:rPr lang="zh-CN" altLang="en-US" b="1" dirty="0">
                <a:latin typeface="黑体" pitchFamily="49" charset="-122"/>
              </a:rPr>
              <a:t>并励方式的</a:t>
            </a:r>
            <a:r>
              <a:rPr lang="zh-CN" altLang="en-US" b="1" dirty="0" smtClean="0">
                <a:latin typeface="黑体" pitchFamily="49" charset="-122"/>
              </a:rPr>
              <a:t>大型</a:t>
            </a:r>
            <a:r>
              <a:rPr lang="zh-CN" altLang="en-US" b="1" dirty="0">
                <a:latin typeface="黑体" pitchFamily="49" charset="-122"/>
              </a:rPr>
              <a:t>水轮发电机过电压保护</a:t>
            </a:r>
            <a:r>
              <a:rPr lang="zh-CN" altLang="en-US" b="1" dirty="0" smtClean="0">
                <a:latin typeface="黑体" pitchFamily="49" charset="-122"/>
              </a:rPr>
              <a:t>，整定值</a:t>
            </a:r>
            <a:r>
              <a:rPr lang="zh-CN" altLang="en-US" b="1" dirty="0">
                <a:latin typeface="黑体" pitchFamily="49" charset="-122"/>
              </a:rPr>
              <a:t>为</a:t>
            </a:r>
            <a:r>
              <a:rPr lang="en-US" altLang="zh-CN" b="1" dirty="0">
                <a:latin typeface="黑体" pitchFamily="49" charset="-122"/>
              </a:rPr>
              <a:t>1.3</a:t>
            </a:r>
            <a:r>
              <a:rPr lang="zh-CN" altLang="en-US" b="1" dirty="0">
                <a:latin typeface="黑体" pitchFamily="49" charset="-122"/>
              </a:rPr>
              <a:t>倍</a:t>
            </a:r>
            <a:r>
              <a:rPr lang="en-US" altLang="zh-CN" b="1" dirty="0">
                <a:latin typeface="黑体" pitchFamily="49" charset="-122"/>
              </a:rPr>
              <a:t>0.3</a:t>
            </a:r>
            <a:r>
              <a:rPr lang="zh-CN" altLang="en-US" b="1" dirty="0" smtClean="0">
                <a:latin typeface="黑体" pitchFamily="49" charset="-122"/>
              </a:rPr>
              <a:t>秒。</a:t>
            </a:r>
            <a:endParaRPr lang="zh-CN" altLang="en-US" b="1" dirty="0">
              <a:latin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25685" y="4182179"/>
            <a:ext cx="7378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    空载</a:t>
            </a:r>
            <a:r>
              <a:rPr lang="zh-CN" altLang="en-US" b="1" dirty="0">
                <a:latin typeface="黑体" pitchFamily="49" charset="-122"/>
              </a:rPr>
              <a:t>误强励</a:t>
            </a:r>
            <a:r>
              <a:rPr lang="zh-CN" altLang="en-US" b="1" dirty="0" smtClean="0">
                <a:latin typeface="黑体" pitchFamily="49" charset="-122"/>
              </a:rPr>
              <a:t>保护由新增的空载过电压保护实现，整定</a:t>
            </a:r>
            <a:r>
              <a:rPr lang="en-US" altLang="zh-CN" b="1" dirty="0" smtClean="0">
                <a:latin typeface="黑体" pitchFamily="49" charset="-122"/>
              </a:rPr>
              <a:t>1.15~1.2</a:t>
            </a:r>
            <a:r>
              <a:rPr lang="zh-CN" altLang="en-US" b="1" dirty="0" smtClean="0">
                <a:latin typeface="黑体" pitchFamily="49" charset="-122"/>
              </a:rPr>
              <a:t>倍，</a:t>
            </a:r>
            <a:r>
              <a:rPr lang="en-US" altLang="zh-CN" b="1" dirty="0" smtClean="0">
                <a:latin typeface="黑体" pitchFamily="49" charset="-122"/>
              </a:rPr>
              <a:t>0.1~0.2</a:t>
            </a:r>
            <a:r>
              <a:rPr lang="zh-CN" altLang="en-US" b="1" dirty="0" smtClean="0">
                <a:latin typeface="黑体" pitchFamily="49" charset="-122"/>
              </a:rPr>
              <a:t>秒，动作于灭磁。</a:t>
            </a:r>
            <a:endParaRPr lang="zh-CN" altLang="en-US" b="1" dirty="0">
              <a:latin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17707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Documents and Settings\suyi\桌面\图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7384"/>
            <a:ext cx="9167761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6"/>
          <p:cNvSpPr>
            <a:spLocks noChangeArrowheads="1"/>
          </p:cNvSpPr>
          <p:nvPr/>
        </p:nvSpPr>
        <p:spPr bwMode="auto">
          <a:xfrm>
            <a:off x="2786063" y="714375"/>
            <a:ext cx="193040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3200" b="1" dirty="0">
                <a:solidFill>
                  <a:srgbClr val="FF3300"/>
                </a:solidFill>
              </a:rPr>
              <a:t>报告内容</a:t>
            </a:r>
            <a:endParaRPr kumimoji="1" lang="zh-CN" altLang="en-US" sz="3200" b="1" dirty="0"/>
          </a:p>
        </p:txBody>
      </p:sp>
      <p:sp>
        <p:nvSpPr>
          <p:cNvPr id="3076" name="Text Box 2" descr="斜纹布"/>
          <p:cNvSpPr txBox="1">
            <a:spLocks noChangeArrowheads="1"/>
          </p:cNvSpPr>
          <p:nvPr/>
        </p:nvSpPr>
        <p:spPr bwMode="auto">
          <a:xfrm>
            <a:off x="2928938" y="2133600"/>
            <a:ext cx="5643562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1" lang="zh-CN" altLang="en-US" sz="2800" b="1" dirty="0"/>
              <a:t>一、概述</a:t>
            </a:r>
            <a:endParaRPr kumimoji="1" lang="en-US" altLang="zh-CN" sz="28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1" lang="zh-CN" altLang="en-US" sz="2800" b="1" dirty="0" smtClean="0"/>
              <a:t>二、励磁</a:t>
            </a:r>
            <a:r>
              <a:rPr kumimoji="1" lang="en-US" altLang="zh-CN" sz="2800" b="1" dirty="0"/>
              <a:t>PT</a:t>
            </a:r>
            <a:r>
              <a:rPr kumimoji="1" lang="zh-CN" altLang="en-US" sz="2800" b="1" dirty="0"/>
              <a:t>断线</a:t>
            </a:r>
            <a:r>
              <a:rPr kumimoji="1" lang="zh-CN" altLang="en-US" sz="2800" b="1" dirty="0" smtClean="0"/>
              <a:t>事故分析及解决方案</a:t>
            </a:r>
            <a:endParaRPr kumimoji="1" lang="en-US" altLang="zh-CN" sz="28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kumimoji="1" lang="zh-CN" altLang="en-US" sz="2800" b="1" dirty="0" smtClean="0"/>
              <a:t>三、</a:t>
            </a:r>
            <a:r>
              <a:rPr kumimoji="1" lang="zh-CN" altLang="en-US" sz="2800" b="1" dirty="0"/>
              <a:t>空载误</a:t>
            </a:r>
            <a:r>
              <a:rPr kumimoji="1" lang="zh-CN" altLang="en-US" sz="2800" b="1" dirty="0" smtClean="0"/>
              <a:t>强励保护</a:t>
            </a:r>
            <a:endParaRPr kumimoji="1"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7870956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26468" y="2204864"/>
            <a:ext cx="811831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增加</a:t>
            </a:r>
            <a:r>
              <a:rPr lang="zh-CN" altLang="en-US" b="1" dirty="0">
                <a:latin typeface="黑体" pitchFamily="49" charset="-122"/>
              </a:rPr>
              <a:t>空载过电压保护</a:t>
            </a:r>
            <a:r>
              <a:rPr lang="zh-CN" altLang="en-US" b="1" dirty="0" smtClean="0">
                <a:latin typeface="黑体" pitchFamily="49" charset="-122"/>
              </a:rPr>
              <a:t>有利于误强励时灭磁安全。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新增的空载过电压保护定值整定应可靠躲过可能的最高电压。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新增空载过电压保护后不宜降低灭磁开关的设计裕度。</a:t>
            </a:r>
            <a:endParaRPr lang="zh-CN" altLang="en-US" b="1" dirty="0">
              <a:latin typeface="黑体" pitchFamily="49" charset="-122"/>
            </a:endParaRPr>
          </a:p>
        </p:txBody>
      </p:sp>
      <p:sp>
        <p:nvSpPr>
          <p:cNvPr id="5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空载过电压保护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1495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26468" y="2204864"/>
            <a:ext cx="81183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  <a:latin typeface="黑体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</a:rPr>
              <a:t>原因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：调节器失控、相序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</a:rPr>
              <a:t>问题、同步问题、触发问题、采样问题</a:t>
            </a:r>
            <a:endParaRPr lang="en-US" altLang="zh-CN" b="1" dirty="0">
              <a:solidFill>
                <a:srgbClr val="FF0000"/>
              </a:solidFill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硬件封锁脉冲</a:t>
            </a:r>
            <a:r>
              <a:rPr lang="en-US" altLang="zh-CN" b="1" dirty="0" smtClean="0">
                <a:latin typeface="黑体" pitchFamily="49" charset="-122"/>
              </a:rPr>
              <a:t>—</a:t>
            </a:r>
            <a:r>
              <a:rPr lang="zh-CN" altLang="en-US" b="1" dirty="0" smtClean="0">
                <a:latin typeface="黑体" pitchFamily="49" charset="-122"/>
              </a:rPr>
              <a:t>规避失控状态。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空载励磁电流限制及保护</a:t>
            </a:r>
            <a:r>
              <a:rPr lang="en-US" altLang="zh-CN" b="1" dirty="0" smtClean="0">
                <a:latin typeface="黑体" pitchFamily="49" charset="-122"/>
              </a:rPr>
              <a:t>—</a:t>
            </a:r>
            <a:r>
              <a:rPr lang="zh-CN" altLang="en-US" b="1" dirty="0" smtClean="0">
                <a:latin typeface="黑体" pitchFamily="49" charset="-122"/>
              </a:rPr>
              <a:t>通道切换。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阳极电压相序判断及保护</a:t>
            </a:r>
            <a:r>
              <a:rPr lang="en-US" altLang="zh-CN" b="1" dirty="0">
                <a:latin typeface="黑体" pitchFamily="49" charset="-122"/>
              </a:rPr>
              <a:t>—</a:t>
            </a:r>
            <a:r>
              <a:rPr lang="zh-CN" altLang="en-US" b="1" dirty="0" smtClean="0">
                <a:latin typeface="黑体" pitchFamily="49" charset="-122"/>
              </a:rPr>
              <a:t>封脉冲、跳灭磁开关。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空载过电压保护</a:t>
            </a:r>
            <a:r>
              <a:rPr lang="en-US" altLang="zh-CN" b="1" dirty="0" smtClean="0">
                <a:latin typeface="黑体" pitchFamily="49" charset="-122"/>
              </a:rPr>
              <a:t>—</a:t>
            </a:r>
            <a:r>
              <a:rPr lang="zh-CN" altLang="en-US" b="1" dirty="0" smtClean="0">
                <a:latin typeface="黑体" pitchFamily="49" charset="-122"/>
              </a:rPr>
              <a:t>逆变、</a:t>
            </a:r>
            <a:r>
              <a:rPr lang="zh-CN" altLang="en-US" b="1" dirty="0">
                <a:latin typeface="黑体" pitchFamily="49" charset="-122"/>
              </a:rPr>
              <a:t>跳灭磁开关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并网过电压保护</a:t>
            </a:r>
            <a:r>
              <a:rPr lang="en-US" altLang="zh-CN" b="1" dirty="0">
                <a:latin typeface="黑体" pitchFamily="49" charset="-122"/>
              </a:rPr>
              <a:t>—</a:t>
            </a:r>
            <a:r>
              <a:rPr lang="zh-CN" altLang="en-US" b="1" dirty="0">
                <a:latin typeface="黑体" pitchFamily="49" charset="-122"/>
              </a:rPr>
              <a:t>逆变、跳灭磁开关。</a:t>
            </a:r>
          </a:p>
        </p:txBody>
      </p:sp>
      <p:sp>
        <p:nvSpPr>
          <p:cNvPr id="5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en-US" altLang="zh-CN" sz="2800" b="1" dirty="0" smtClean="0">
                <a:solidFill>
                  <a:schemeClr val="bg1"/>
                </a:solidFill>
              </a:rPr>
              <a:t>--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空载过电压限制和保护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967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Text Box 2" descr="斜纹布"/>
          <p:cNvSpPr txBox="1">
            <a:spLocks noChangeArrowheads="1"/>
          </p:cNvSpPr>
          <p:nvPr/>
        </p:nvSpPr>
        <p:spPr bwMode="auto">
          <a:xfrm>
            <a:off x="611188" y="2093913"/>
            <a:ext cx="8208962" cy="2406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sz="6600" b="1" dirty="0">
                <a:solidFill>
                  <a:srgbClr val="FF3300"/>
                </a:solidFill>
                <a:latin typeface="华文行楷" pitchFamily="2" charset="-122"/>
                <a:ea typeface="华文行楷" pitchFamily="2" charset="-122"/>
              </a:rPr>
              <a:t>             </a:t>
            </a:r>
            <a:r>
              <a:rPr kumimoji="1" lang="zh-CN" altLang="en-US" sz="6600" b="1" dirty="0">
                <a:solidFill>
                  <a:srgbClr val="FF3300"/>
                </a:solidFill>
                <a:latin typeface="华文行楷" pitchFamily="2" charset="-122"/>
                <a:ea typeface="华文行楷" pitchFamily="2" charset="-122"/>
              </a:rPr>
              <a:t>谢  谢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sz="6600" b="1" dirty="0">
                <a:solidFill>
                  <a:srgbClr val="FF3300"/>
                </a:solidFill>
                <a:latin typeface="华文行楷" pitchFamily="2" charset="-122"/>
                <a:ea typeface="华文行楷" pitchFamily="2" charset="-122"/>
              </a:rPr>
              <a:t>    各位专家和领导！</a:t>
            </a:r>
            <a:r>
              <a:rPr kumimoji="1" lang="zh-CN" altLang="en-US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 </a:t>
            </a:r>
            <a:endParaRPr kumimoji="1" lang="zh-CN" altLang="en-US" sz="2800" b="1" dirty="0">
              <a:solidFill>
                <a:srgbClr val="FF33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一、概述</a:t>
            </a:r>
            <a:r>
              <a:rPr kumimoji="1" lang="en-US" altLang="zh-CN" sz="2800" b="1" dirty="0" smtClean="0">
                <a:solidFill>
                  <a:schemeClr val="bg1"/>
                </a:solidFill>
              </a:rPr>
              <a:t>---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背景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99592" y="1988840"/>
            <a:ext cx="77947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b="1" dirty="0" smtClean="0">
                <a:latin typeface="黑体" pitchFamily="49" charset="-122"/>
              </a:rPr>
              <a:t>统计发电机停运故障，与励磁系统相关的事故发生概率较高。会导致</a:t>
            </a:r>
            <a:r>
              <a:rPr lang="zh-CN" altLang="en-US" b="1" dirty="0" smtClean="0">
                <a:latin typeface="黑体" pitchFamily="49" charset="-122"/>
              </a:rPr>
              <a:t>机组停运</a:t>
            </a:r>
            <a:r>
              <a:rPr lang="zh-CN" altLang="en-US" b="1" dirty="0" smtClean="0">
                <a:latin typeface="黑体" pitchFamily="49" charset="-122"/>
              </a:rPr>
              <a:t>甚至设备损坏，</a:t>
            </a:r>
            <a:r>
              <a:rPr lang="zh-CN" altLang="en-US" b="1" dirty="0" smtClean="0">
                <a:solidFill>
                  <a:schemeClr val="tx2"/>
                </a:solidFill>
                <a:latin typeface="黑体" pitchFamily="49" charset="-122"/>
              </a:rPr>
              <a:t>造成</a:t>
            </a:r>
            <a:r>
              <a:rPr lang="zh-CN" altLang="en-US" b="1" dirty="0">
                <a:solidFill>
                  <a:schemeClr val="tx2"/>
                </a:solidFill>
                <a:latin typeface="黑体" pitchFamily="49" charset="-122"/>
              </a:rPr>
              <a:t>巨大的经济</a:t>
            </a:r>
            <a:r>
              <a:rPr lang="zh-CN" altLang="en-US" b="1" dirty="0" smtClean="0">
                <a:solidFill>
                  <a:schemeClr val="tx2"/>
                </a:solidFill>
                <a:latin typeface="黑体" pitchFamily="49" charset="-122"/>
              </a:rPr>
              <a:t>损失。</a:t>
            </a:r>
            <a:endParaRPr lang="en-US" altLang="zh-CN" b="1" dirty="0" smtClean="0">
              <a:solidFill>
                <a:schemeClr val="tx2"/>
              </a:solidFill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49" charset="-122"/>
              </a:rPr>
              <a:t>   --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转子击穿、励磁变故障、励磁系统故障</a:t>
            </a:r>
            <a:endParaRPr lang="en-US" altLang="zh-CN" b="1" dirty="0" smtClean="0">
              <a:solidFill>
                <a:srgbClr val="FF0000"/>
              </a:solidFill>
              <a:latin typeface="黑体" pitchFamily="49" charset="-122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zh-CN" altLang="en-US" b="1" dirty="0" smtClean="0">
                <a:latin typeface="黑体" pitchFamily="49" charset="-122"/>
              </a:rPr>
              <a:t>励磁保护限制和发变组保护关系</a:t>
            </a:r>
            <a:r>
              <a:rPr lang="zh-CN" altLang="en-US" b="1" dirty="0">
                <a:latin typeface="黑体" pitchFamily="49" charset="-122"/>
              </a:rPr>
              <a:t>密切。对于二者的重叠区，励磁和发变组保护之间需要严格协调配合，并应防止有保护的死区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en-US" altLang="zh-CN" b="1" dirty="0" smtClean="0">
              <a:latin typeface="黑体" pitchFamily="49" charset="-122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zh-CN" altLang="en-US" b="1" dirty="0" smtClean="0">
                <a:latin typeface="黑体" pitchFamily="49" charset="-122"/>
              </a:rPr>
              <a:t>深入研究与</a:t>
            </a:r>
            <a:r>
              <a:rPr lang="zh-CN" altLang="en-US" b="1" dirty="0">
                <a:latin typeface="黑体" pitchFamily="49" charset="-122"/>
              </a:rPr>
              <a:t>励磁相关发变组</a:t>
            </a:r>
            <a:r>
              <a:rPr lang="zh-CN" altLang="en-US" b="1" dirty="0" smtClean="0">
                <a:latin typeface="黑体" pitchFamily="49" charset="-122"/>
              </a:rPr>
              <a:t>保护有重要意义</a:t>
            </a:r>
            <a:r>
              <a:rPr lang="en-US" altLang="zh-CN" b="1" dirty="0" smtClean="0">
                <a:latin typeface="黑体" pitchFamily="49" charset="-122"/>
              </a:rPr>
              <a:t>-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保护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en-US" altLang="zh-CN" b="1" dirty="0" smtClean="0">
              <a:latin typeface="黑体" pitchFamily="49" charset="-122"/>
            </a:endParaRPr>
          </a:p>
          <a:p>
            <a:pPr>
              <a:buNone/>
            </a:pPr>
            <a:r>
              <a:rPr lang="zh-CN" altLang="en-US" b="1" dirty="0" smtClean="0">
                <a:latin typeface="黑体" pitchFamily="49" charset="-122"/>
              </a:rPr>
              <a:t>   深入研究完善励磁保护限制有着</a:t>
            </a:r>
            <a:r>
              <a:rPr lang="zh-CN" altLang="en-US" b="1" dirty="0">
                <a:latin typeface="黑体" pitchFamily="49" charset="-122"/>
              </a:rPr>
              <a:t>重要意义</a:t>
            </a:r>
            <a:r>
              <a:rPr lang="en-US" altLang="zh-CN" b="1" dirty="0" smtClean="0">
                <a:latin typeface="黑体" pitchFamily="49" charset="-122"/>
              </a:rPr>
              <a:t>-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励磁</a:t>
            </a:r>
            <a:r>
              <a:rPr lang="zh-CN" altLang="en-US" b="1" dirty="0" smtClean="0">
                <a:latin typeface="黑体" pitchFamily="49" charset="-122"/>
              </a:rPr>
              <a:t>。</a:t>
            </a:r>
            <a:endParaRPr lang="en-US" altLang="zh-CN" b="1" dirty="0">
              <a:latin typeface="黑体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49" charset="-122"/>
              </a:rPr>
              <a:t>   --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承担责任、可靠性提升（硬件、测量、逻辑）</a:t>
            </a:r>
            <a:endParaRPr lang="en-US" altLang="zh-CN" b="1" dirty="0">
              <a:solidFill>
                <a:srgbClr val="FF0000"/>
              </a:solidFill>
              <a:latin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4075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44823"/>
            <a:ext cx="3810000" cy="4608513"/>
          </a:xfrm>
        </p:spPr>
        <p:txBody>
          <a:bodyPr/>
          <a:lstStyle/>
          <a:p>
            <a:pPr algn="ctr">
              <a:spcAft>
                <a:spcPct val="30000"/>
              </a:spcAft>
              <a:buFont typeface="Wingdings" pitchFamily="2" charset="2"/>
              <a:buNone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励磁调节器</a:t>
            </a: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低励限制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</a:p>
          <a:p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V/Hz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限制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过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励限制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定子电流限制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低频灭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磁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空载？；</a:t>
            </a:r>
            <a:endParaRPr lang="en-US" altLang="zh-CN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定子过电压限制；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转子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接地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PT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断线保护；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844823"/>
            <a:ext cx="4375720" cy="4320481"/>
          </a:xfrm>
        </p:spPr>
        <p:txBody>
          <a:bodyPr/>
          <a:lstStyle/>
          <a:p>
            <a:pPr algn="ctr">
              <a:spcAft>
                <a:spcPct val="30000"/>
              </a:spcAft>
              <a:buFont typeface="Wingdings" pitchFamily="2" charset="2"/>
              <a:buNone/>
            </a:pP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发变组保护</a:t>
            </a: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失磁保护；</a:t>
            </a: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过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激磁；</a:t>
            </a: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转子过负荷、励磁变后备；</a:t>
            </a:r>
            <a:endParaRPr lang="en-US" altLang="zh-CN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定子过负荷、后备保护；</a:t>
            </a: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低频保护；</a:t>
            </a:r>
            <a:endParaRPr lang="en-US" altLang="zh-CN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定子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过电压保护；</a:t>
            </a: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转子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接地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保护；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PT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断线；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励磁和发变组保护关系密切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71600" y="5950766"/>
            <a:ext cx="7848872" cy="57606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灭磁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开关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共同动作。励磁变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机组保护。整流、灭磁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智能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保护。</a:t>
            </a:r>
            <a:endParaRPr lang="zh-CN" altLang="en-US" sz="20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44034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</a:rPr>
              <a:t>概述</a:t>
            </a: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669277"/>
            <a:ext cx="6768752" cy="478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44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>
                <a:solidFill>
                  <a:schemeClr val="bg1"/>
                </a:solidFill>
              </a:rPr>
              <a:t>概述</a:t>
            </a:r>
          </a:p>
        </p:txBody>
      </p:sp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2267744" y="1772816"/>
            <a:ext cx="5165551" cy="47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49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399" y="1844823"/>
            <a:ext cx="4161657" cy="4608513"/>
          </a:xfrm>
        </p:spPr>
        <p:txBody>
          <a:bodyPr/>
          <a:lstStyle/>
          <a:p>
            <a:pPr lvl="0"/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励磁变压器</a:t>
            </a:r>
          </a:p>
          <a:p>
            <a:pPr lvl="1"/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高、低压侧相间短路</a:t>
            </a:r>
          </a:p>
          <a:p>
            <a:pPr lvl="1"/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内部绕组匝间短路</a:t>
            </a:r>
          </a:p>
          <a:p>
            <a:pPr lvl="1"/>
            <a:r>
              <a:rPr lang="zh-CN" altLang="zh-CN" b="1" dirty="0">
                <a:latin typeface="黑体" pitchFamily="49" charset="-122"/>
                <a:ea typeface="黑体" pitchFamily="49" charset="-122"/>
              </a:rPr>
              <a:t>高、低压侧的单相接地</a:t>
            </a:r>
          </a:p>
          <a:p>
            <a:pPr lvl="0"/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整流主回路</a:t>
            </a:r>
          </a:p>
          <a:p>
            <a:pPr lvl="1"/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断臂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、不导通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失效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、短路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励磁绕组</a:t>
            </a:r>
          </a:p>
          <a:p>
            <a:pPr lvl="1"/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短路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zh-CN" b="1" dirty="0" smtClean="0">
                <a:latin typeface="黑体" pitchFamily="49" charset="-122"/>
                <a:ea typeface="黑体" pitchFamily="49" charset="-122"/>
              </a:rPr>
              <a:t>接地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励磁相关故障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64088" y="1844824"/>
            <a:ext cx="4161657" cy="46085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调节器故障</a:t>
            </a:r>
            <a:endParaRPr lang="zh-CN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误强励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低励失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磁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相关测量回路故障</a:t>
            </a:r>
            <a:endParaRPr lang="zh-CN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机端电压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机端电流</a:t>
            </a:r>
            <a:endParaRPr lang="en-US" altLang="zh-CN" b="1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励磁电流</a:t>
            </a:r>
            <a:endParaRPr lang="zh-CN" altLang="zh-CN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碳刷故障</a:t>
            </a:r>
            <a:endParaRPr lang="zh-CN" altLang="zh-CN" sz="2400" b="1" dirty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励磁碳刷</a:t>
            </a:r>
            <a:endParaRPr lang="en-US" altLang="zh-CN" b="1" dirty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b="1" dirty="0">
                <a:latin typeface="黑体" pitchFamily="49" charset="-122"/>
                <a:ea typeface="黑体" pitchFamily="49" charset="-122"/>
              </a:rPr>
              <a:t>大轴碳刷</a:t>
            </a:r>
            <a:endParaRPr lang="zh-CN" altLang="zh-CN" b="1" dirty="0">
              <a:latin typeface="黑体" pitchFamily="49" charset="-122"/>
              <a:ea typeface="黑体" pitchFamily="49" charset="-122"/>
            </a:endParaRPr>
          </a:p>
          <a:p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91266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195735" y="3136612"/>
            <a:ext cx="597656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zh-CN" altLang="en-US" sz="3200" b="1" dirty="0" smtClean="0">
                <a:latin typeface="黑体" pitchFamily="49" charset="-122"/>
              </a:rPr>
              <a:t>二、励磁</a:t>
            </a:r>
            <a:r>
              <a:rPr lang="en-US" altLang="zh-CN" sz="3200" b="1" dirty="0">
                <a:latin typeface="黑体" pitchFamily="49" charset="-122"/>
              </a:rPr>
              <a:t>PT</a:t>
            </a:r>
            <a:r>
              <a:rPr lang="zh-CN" altLang="en-US" sz="3200" b="1" dirty="0">
                <a:latin typeface="黑体" pitchFamily="49" charset="-122"/>
              </a:rPr>
              <a:t>断线</a:t>
            </a:r>
            <a:r>
              <a:rPr lang="zh-CN" altLang="en-US" sz="3200" b="1" dirty="0" smtClean="0">
                <a:latin typeface="黑体" pitchFamily="49" charset="-122"/>
              </a:rPr>
              <a:t>事故分析及解决方案</a:t>
            </a:r>
            <a:endParaRPr lang="zh-CN" altLang="en-US" sz="3200" b="1" dirty="0">
              <a:latin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63242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3" descr="斜纹布"/>
          <p:cNvSpPr txBox="1">
            <a:spLocks noChangeArrowheads="1"/>
          </p:cNvSpPr>
          <p:nvPr/>
        </p:nvSpPr>
        <p:spPr bwMode="auto">
          <a:xfrm>
            <a:off x="1762125" y="1125538"/>
            <a:ext cx="5905500" cy="58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 dirty="0" smtClean="0">
                <a:solidFill>
                  <a:schemeClr val="bg1"/>
                </a:solidFill>
              </a:rPr>
              <a:t>励磁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系统</a:t>
            </a:r>
            <a:r>
              <a:rPr kumimoji="1" lang="en-US" altLang="zh-CN" sz="2800" b="1" dirty="0">
                <a:solidFill>
                  <a:schemeClr val="bg1"/>
                </a:solidFill>
              </a:rPr>
              <a:t>PT</a:t>
            </a:r>
            <a:r>
              <a:rPr kumimoji="1" lang="zh-CN" altLang="en-US" sz="2800" b="1" dirty="0">
                <a:solidFill>
                  <a:schemeClr val="bg1"/>
                </a:solidFill>
              </a:rPr>
              <a:t>断线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事故分析</a:t>
            </a:r>
            <a:r>
              <a:rPr kumimoji="1" lang="en-US" altLang="zh-CN" sz="2800" b="1" dirty="0" smtClean="0">
                <a:solidFill>
                  <a:schemeClr val="bg1"/>
                </a:solidFill>
              </a:rPr>
              <a:t>-</a:t>
            </a:r>
            <a:r>
              <a:rPr kumimoji="1" lang="zh-CN" altLang="en-US" sz="2800" b="1" dirty="0" smtClean="0">
                <a:solidFill>
                  <a:schemeClr val="bg1"/>
                </a:solidFill>
              </a:rPr>
              <a:t>危害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3904" y="2276872"/>
            <a:ext cx="7201941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kumimoji="1" lang="en-US" altLang="zh-CN" b="1" dirty="0" smtClean="0">
                <a:latin typeface="黑体" pitchFamily="49" charset="-122"/>
              </a:rPr>
              <a:t>   </a:t>
            </a:r>
            <a:r>
              <a:rPr kumimoji="1"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阈值≥</a:t>
            </a:r>
            <a:r>
              <a:rPr kumimoji="1" lang="en-US" altLang="zh-CN" b="1" dirty="0" smtClean="0">
                <a:solidFill>
                  <a:srgbClr val="FF0000"/>
                </a:solidFill>
                <a:latin typeface="黑体" pitchFamily="49" charset="-122"/>
              </a:rPr>
              <a:t>10V</a:t>
            </a:r>
            <a:r>
              <a:rPr kumimoji="1" lang="zh-CN" altLang="en-US" b="1" dirty="0" smtClean="0">
                <a:solidFill>
                  <a:srgbClr val="FF0000"/>
                </a:solidFill>
                <a:latin typeface="黑体" pitchFamily="49" charset="-122"/>
              </a:rPr>
              <a:t>？</a:t>
            </a:r>
            <a:endParaRPr kumimoji="1" lang="en-US" altLang="zh-CN" b="1" dirty="0" smtClean="0">
              <a:solidFill>
                <a:srgbClr val="FF0000"/>
              </a:solidFill>
              <a:latin typeface="黑体" pitchFamily="49" charset="-122"/>
            </a:endParaRPr>
          </a:p>
          <a:p>
            <a:pPr>
              <a:buNone/>
            </a:pPr>
            <a:r>
              <a:rPr kumimoji="1" lang="zh-CN" altLang="en-US" b="1" dirty="0" smtClean="0">
                <a:latin typeface="黑体" pitchFamily="49" charset="-122"/>
              </a:rPr>
              <a:t>   如果励磁系统未能准确识别出高压侧</a:t>
            </a:r>
            <a:r>
              <a:rPr kumimoji="1" lang="en-US" altLang="zh-CN" b="1" dirty="0" smtClean="0">
                <a:latin typeface="黑体" pitchFamily="49" charset="-122"/>
              </a:rPr>
              <a:t>PT</a:t>
            </a:r>
            <a:r>
              <a:rPr kumimoji="1" lang="zh-CN" altLang="en-US" b="1" dirty="0" smtClean="0">
                <a:latin typeface="黑体" pitchFamily="49" charset="-122"/>
              </a:rPr>
              <a:t>断线缓慢熔断故障，将不断增加励磁直至强励状态，会引起过激磁事故，危害机组安全。并可能造成发变组后备保护、过电压保护、过激磁保护、甚至主变或高厂变差动保护动作。</a:t>
            </a:r>
            <a:endParaRPr lang="zh-CN" altLang="en-US" dirty="0">
              <a:latin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18036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C介绍">
  <a:themeElements>
    <a:clrScheme name="1_CSC介绍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SC介绍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bg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bg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1_CSC介绍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SC介绍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SC介绍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SC介绍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SC介绍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SC介绍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SC介绍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8502</TotalTime>
  <Words>919</Words>
  <Application>Microsoft Office PowerPoint</Application>
  <PresentationFormat>全屏显示(4:3)</PresentationFormat>
  <Paragraphs>120</Paragraphs>
  <Slides>22</Slides>
  <Notes>8</Notes>
  <HiddenSlides>0</HiddenSlides>
  <MMClips>0</MMClips>
  <ScaleCrop>false</ScaleCrop>
  <HeadingPairs>
    <vt:vector size="8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  <vt:variant>
        <vt:lpstr>自定义放映</vt:lpstr>
      </vt:variant>
      <vt:variant>
        <vt:i4>1</vt:i4>
      </vt:variant>
    </vt:vector>
  </HeadingPairs>
  <TitlesOfParts>
    <vt:vector size="25" baseType="lpstr">
      <vt:lpstr>1_CSC介绍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</vt:vector>
  </TitlesOfParts>
  <Company>www.ftpdown.com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huangshaofeng</dc:creator>
  <cp:lastModifiedBy>张凌俊</cp:lastModifiedBy>
  <cp:revision>497</cp:revision>
  <dcterms:created xsi:type="dcterms:W3CDTF">2005-04-07T03:54:16Z</dcterms:created>
  <dcterms:modified xsi:type="dcterms:W3CDTF">2014-09-06T05:13:39Z</dcterms:modified>
</cp:coreProperties>
</file>